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61" r:id="rId2"/>
    <p:sldId id="263" r:id="rId3"/>
    <p:sldId id="264" r:id="rId4"/>
    <p:sldId id="266" r:id="rId5"/>
    <p:sldId id="284" r:id="rId6"/>
    <p:sldId id="285" r:id="rId7"/>
    <p:sldId id="28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9" r:id="rId19"/>
    <p:sldId id="280" r:id="rId20"/>
    <p:sldId id="281" r:id="rId21"/>
    <p:sldId id="282" r:id="rId22"/>
    <p:sldId id="283" r:id="rId23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BCD20-12FA-4F6D-B2F8-D65D7091DA95}" type="datetimeFigureOut">
              <a:rPr lang="zh-TW" altLang="en-US" smtClean="0"/>
              <a:pPr/>
              <a:t>2013/5/2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205A2-786D-4311-881C-53F73DF167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32307" t="24873" r="15144" b="21262"/>
          <a:stretch>
            <a:fillRect/>
          </a:stretch>
        </p:blipFill>
        <p:spPr bwMode="auto">
          <a:xfrm>
            <a:off x="7032" y="620688"/>
            <a:ext cx="914400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27342" t="18427" r="12877" b="75793"/>
          <a:stretch>
            <a:fillRect/>
          </a:stretch>
        </p:blipFill>
        <p:spPr bwMode="auto">
          <a:xfrm>
            <a:off x="3854" y="1"/>
            <a:ext cx="9140146" cy="105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9" name="圖片 8" descr="20120411114746270.jpg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400"/>
          <a:stretch>
            <a:fillRect/>
          </a:stretch>
        </p:blipFill>
        <p:spPr>
          <a:xfrm>
            <a:off x="118390" y="5229200"/>
            <a:ext cx="9036496" cy="1628800"/>
          </a:xfrm>
          <a:prstGeom prst="rect">
            <a:avLst/>
          </a:prstGeom>
        </p:spPr>
      </p:pic>
      <p:pic>
        <p:nvPicPr>
          <p:cNvPr id="8" name="圖片 7" descr="g0165_L_18.jp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2" y="5373216"/>
            <a:ext cx="2376264" cy="1484784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2411760" y="5949280"/>
            <a:ext cx="3600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" name="圖片 13" descr="圖片1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203849" y="6309321"/>
            <a:ext cx="5328591" cy="542498"/>
          </a:xfrm>
          <a:prstGeom prst="rect">
            <a:avLst/>
          </a:prstGeom>
        </p:spPr>
      </p:pic>
      <p:sp>
        <p:nvSpPr>
          <p:cNvPr id="16" name="標題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>
            <a:lvl1pPr>
              <a:defRPr sz="4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pic>
        <p:nvPicPr>
          <p:cNvPr id="15" name="圖片 14" descr="6.jpg"/>
          <p:cNvPicPr>
            <a:picLocks noChangeAspect="1"/>
          </p:cNvPicPr>
          <p:nvPr userDrawn="1"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08467" y="5517232"/>
            <a:ext cx="1423373" cy="13407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2607-5631-4E3E-BDB8-25BFEB9CF093}" type="datetimeFigureOut">
              <a:rPr lang="zh-TW" altLang="en-US" smtClean="0"/>
              <a:pPr/>
              <a:t>2013/5/2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c-bios.com/" TargetMode="External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c-bios.com/" TargetMode="External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2272" y="979264"/>
            <a:ext cx="8458200" cy="1873672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TW" altLang="en-US" sz="8000" b="1" dirty="0" smtClean="0">
                <a:solidFill>
                  <a:schemeClr val="tx2"/>
                </a:solidFill>
                <a:ea typeface="標楷體" pitchFamily="65" charset="-120"/>
              </a:rPr>
              <a:t/>
            </a:r>
            <a:br>
              <a:rPr lang="zh-TW" altLang="en-US" sz="8000" b="1" dirty="0" smtClean="0">
                <a:solidFill>
                  <a:schemeClr val="tx2"/>
                </a:solidFill>
                <a:ea typeface="標楷體" pitchFamily="65" charset="-120"/>
              </a:rPr>
            </a:br>
            <a:r>
              <a:rPr lang="zh-TW" altLang="en-US" sz="6600" b="1" dirty="0" smtClean="0">
                <a:ea typeface="標楷體" pitchFamily="65" charset="-120"/>
              </a:rPr>
              <a:t/>
            </a:r>
            <a:br>
              <a:rPr lang="zh-TW" altLang="en-US" sz="6600" b="1" dirty="0" smtClean="0">
                <a:ea typeface="標楷體" pitchFamily="65" charset="-120"/>
              </a:rPr>
            </a:br>
            <a:endParaRPr lang="zh-TW" altLang="en-US" sz="6600" b="1" dirty="0" smtClean="0">
              <a:ea typeface="標楷體" pitchFamily="65" charset="-120"/>
            </a:endParaRPr>
          </a:p>
        </p:txBody>
      </p:sp>
      <p:pic>
        <p:nvPicPr>
          <p:cNvPr id="3" name="圖片 2" descr="20120411114746270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400"/>
          <a:stretch>
            <a:fillRect/>
          </a:stretch>
        </p:blipFill>
        <p:spPr>
          <a:xfrm>
            <a:off x="118390" y="5229200"/>
            <a:ext cx="9036496" cy="1628800"/>
          </a:xfrm>
          <a:prstGeom prst="rect">
            <a:avLst/>
          </a:prstGeom>
        </p:spPr>
      </p:pic>
      <p:pic>
        <p:nvPicPr>
          <p:cNvPr id="4" name="圖片 3" descr="g0165_L_18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2" y="5373216"/>
            <a:ext cx="2376264" cy="148478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547664" y="2344812"/>
            <a:ext cx="633670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學生暑期</a:t>
            </a:r>
            <a:b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</a:br>
            <a: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校外實習課程</a:t>
            </a:r>
            <a:endParaRPr lang="zh-TW" alt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63688" y="1045185"/>
            <a:ext cx="582884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TW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2013 </a:t>
            </a:r>
            <a:r>
              <a:rPr lang="zh-TW" altLang="en-US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模具工程系</a:t>
            </a:r>
            <a:endParaRPr lang="zh-TW" altLang="en-US" sz="6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" name="圖片 9" descr="6.jpg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619672" y="5373216"/>
            <a:ext cx="1584176" cy="14922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鴻君科技股份有限公司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高雄市岡山區華崗里大埔二街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3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模具製作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會提供助學金，依表現而定。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金億唐精密股份有限公司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高雄市大寮區鳳林二路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模具製作加工、組立</a:t>
                      </a:r>
                    </a:p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塑膠射出成型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提供獎助學金，時薪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109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顺升昌企業股份有限公司 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高雄市大社區民族路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13-26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 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5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品保、開發助理、模具課助理、文書處理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實習津貼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500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天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21058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天星料管工業股份有限公司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桃園縣龜山鄉大華村頂湖九街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林口第四工業區）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繪圖及整理圖檔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 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機加工生產流程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維護資料庫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提供獎助金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12,000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月，提供中餐及晚餐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6486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金呈益企業有限公司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台中市大里區西湖路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135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廠內一般作業勞務</a:t>
                      </a: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塑膠板管材押出設備操作原理認識</a:t>
                      </a: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2D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圖面轉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3D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圖面，需自備筆電與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3D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繪圖軟體</a:t>
                      </a:r>
                      <a:endParaRPr lang="zh-TW" altLang="en-US" sz="1700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新台幣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19,047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60040" y="1181577"/>
          <a:ext cx="8604448" cy="4536505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959665"/>
                <a:gridCol w="6644783"/>
              </a:tblGrid>
              <a:tr h="6524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壯鋼機械股份有限公司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524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台中市西屯區工業十二路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524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1-2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46086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零件加工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211842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有實習津貼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NT19200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薪資不含勞健保費用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需外扣勞保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$345,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健保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$283)</a:t>
                      </a:r>
                      <a:endParaRPr lang="zh-TW" altLang="zh-TW" sz="1400" b="1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公司午膳說明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: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跟公司訂便當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需自付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$30,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公司補貼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$20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也可自理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但公司就無補貼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lang="zh-TW" altLang="zh-TW" sz="1400" b="1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新制退休金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6%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由公司負擔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</a:t>
                      </a:r>
                      <a:endParaRPr lang="zh-TW" altLang="zh-TW" sz="1400" b="1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公司上班時間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:0800-1700(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中午休息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1H)</a:t>
                      </a:r>
                      <a:endParaRPr lang="zh-TW" altLang="zh-TW" sz="1400" b="1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週休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日</a:t>
                      </a: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享有全勤獎金約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1280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請事假、病假、遲到均無全勤金</a:t>
                      </a:r>
                      <a:r>
                        <a:rPr lang="en-US" altLang="zh-TW" sz="18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lang="zh-TW" altLang="zh-TW" sz="1800" b="1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新鷹精器股份有限公司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高雄市燕巢區角宿里四林路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 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信錦企業股份有限公司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新北市新莊區民安路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403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模具設計與工場見習</a:t>
                      </a: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15,000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宏泰工業有限公司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台南市永康區和平東路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79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２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模具製圖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模具加工、組立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109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48490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胡連精密股份有限公司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新北市汐止區環河街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68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汽車連接器的認識與應用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3D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繪圖軟體在連接器上之應用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CAE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分析軟體應用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產品量測與驗證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提供獎助學金，每小時新台幣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內容版面配置區 2"/>
          <p:cNvSpPr>
            <a:spLocks noGrp="1"/>
          </p:cNvSpPr>
          <p:nvPr>
            <p:ph sz="quarter" idx="1"/>
          </p:nvPr>
        </p:nvSpPr>
        <p:spPr>
          <a:xfrm>
            <a:off x="468313" y="981075"/>
            <a:ext cx="8064500" cy="5472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320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暑期校外實習課程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選修課程</a:t>
            </a:r>
            <a:r>
              <a:rPr lang="zh-TW" altLang="en-US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，二學分</a:t>
            </a: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修課對象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本系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日間部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在學學生</a:t>
            </a:r>
            <a:endParaRPr lang="zh-TW" altLang="en-US" sz="32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5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實習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時間：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七月一日至八月三十一日</a:t>
            </a: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實習時數為每週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小時，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共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週</a:t>
            </a:r>
            <a:r>
              <a:rPr lang="zh-TW" altLang="en-US" sz="3200" smtClean="0">
                <a:ea typeface="標楷體" pitchFamily="65" charset="-120"/>
              </a:rPr>
              <a:t>，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	    	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正常工作時段為原則</a:t>
            </a: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19" name="標題 1"/>
          <p:cNvSpPr>
            <a:spLocks/>
          </p:cNvSpPr>
          <p:nvPr/>
        </p:nvSpPr>
        <p:spPr bwMode="auto">
          <a:xfrm>
            <a:off x="838200" y="116632"/>
            <a:ext cx="7467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暑期校外實習課程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484784"/>
          <a:ext cx="6720408" cy="404822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71427"/>
                <a:gridCol w="4948981"/>
              </a:tblGrid>
              <a:tr h="6747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協祥機械工業股份有限公司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新竹縣湖口鄉新竹工業區光復北路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模具開發流程、模具工法規劃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模具曲面設計及加工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備註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供宿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，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供膳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24990"/>
          <a:ext cx="6432376" cy="419224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695505"/>
                <a:gridCol w="4736871"/>
              </a:tblGrid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華美光學科技股份有限公司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台南市安定區中沙里沙崙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30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Moldex 3D,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眼鏡成品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CAE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分析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19,080/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備註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需會使用</a:t>
                      </a:r>
                      <a:r>
                        <a:rPr lang="en-US" altLang="zh-TW" sz="1800" b="1" u="none" kern="1200" dirty="0" err="1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Moldex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軟體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三星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台南市歸仁區中山路三段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355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模具圖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250825" y="981075"/>
            <a:ext cx="8496300" cy="5472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320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4800" b="1" smtClean="0">
                <a:latin typeface="標楷體" pitchFamily="65" charset="-120"/>
                <a:ea typeface="標楷體" pitchFamily="65" charset="-120"/>
              </a:rPr>
              <a:t>就業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增加專業實質工作經驗</a:t>
            </a:r>
            <a:endParaRPr lang="en-US" altLang="zh-TW" sz="44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強化履歷內容</a:t>
            </a:r>
          </a:p>
          <a:p>
            <a:pPr algn="ctr"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endParaRPr lang="zh-TW" altLang="en-US" sz="16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4800" b="1" smtClean="0">
                <a:latin typeface="標楷體" pitchFamily="65" charset="-120"/>
                <a:ea typeface="標楷體" pitchFamily="65" charset="-120"/>
              </a:rPr>
              <a:t>升學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有助於 申請學校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4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            </a:t>
            </a:r>
            <a:r>
              <a:rPr lang="en-US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國內外研究所</a:t>
            </a:r>
            <a:r>
              <a:rPr lang="en-US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47107" name="標題 1"/>
          <p:cNvSpPr>
            <a:spLocks/>
          </p:cNvSpPr>
          <p:nvPr/>
        </p:nvSpPr>
        <p:spPr bwMode="auto">
          <a:xfrm>
            <a:off x="611188" y="116632"/>
            <a:ext cx="81153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為何參與暑期校外實習課程</a:t>
            </a:r>
            <a:r>
              <a:rPr kumimoji="0" lang="en-US" altLang="zh-TW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/>
          <p:cNvSpPr>
            <a:spLocks/>
          </p:cNvSpPr>
          <p:nvPr/>
        </p:nvSpPr>
        <p:spPr bwMode="auto">
          <a:xfrm>
            <a:off x="1115616" y="44624"/>
            <a:ext cx="7467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模具系 校外實習選課事宜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2916386" y="2205038"/>
            <a:ext cx="4537075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準備履歷表</a:t>
            </a:r>
            <a:r>
              <a:rPr kumimoji="0"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系網站</a:t>
            </a:r>
            <a:r>
              <a:rPr kumimoji="0"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download)</a:t>
            </a:r>
            <a:endParaRPr kumimoji="0" lang="zh-TW" altLang="en-US" sz="2400" b="1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024336" y="3284538"/>
            <a:ext cx="4105275" cy="10334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履歷表紙本與電子檔</a:t>
            </a:r>
          </a:p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交至系辦公室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771923" y="4797425"/>
            <a:ext cx="4824413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等候通知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INTERVIEW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時間      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3097361" y="5734050"/>
            <a:ext cx="4103687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INTERVIEW 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結果通知與</a:t>
            </a:r>
            <a:r>
              <a:rPr lang="zh-TW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選課</a:t>
            </a:r>
            <a:r>
              <a:rPr lang="en-US" altLang="zh-TW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5184923" y="2852738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5184923" y="4292600"/>
            <a:ext cx="0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5184923" y="5373688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2881461" y="1196975"/>
            <a:ext cx="4537075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系辦登記選課</a:t>
            </a:r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5149998" y="1772816"/>
            <a:ext cx="0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-27384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dirty="0" smtClean="0">
                <a:ea typeface="標楷體" pitchFamily="65" charset="-120"/>
              </a:rPr>
              <a:t>暑期校外實習合作廠商一覽表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39552" y="1327162"/>
          <a:ext cx="8136904" cy="397404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5522"/>
                <a:gridCol w="4105105"/>
                <a:gridCol w="1026277"/>
              </a:tblGrid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弘森實業股份有限公司 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高雄市湖內區忠孝街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191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高準精密工業股份有限公司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高雄市楠梓區楠梓加工區東二街一號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鴻君科技股份有限公司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高雄市岡山區華崗里大埔二街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3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金億唐精密股份有限公司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高雄市大寮區鳳林二路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顺升昌企業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股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公司 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高雄市大社區民族路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13-26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 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5326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天星料管工業股份有限公司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桃園縣龜山鄉大華村頂湖九街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11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林口第四工業區）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圖片 6" descr="6.jpg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9353" y="5544616"/>
            <a:ext cx="1423373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暑期校外實習合作廠商一覽表</a:t>
            </a:r>
            <a:r>
              <a:rPr lang="en-US" altLang="zh-TW" dirty="0" smtClean="0">
                <a:ea typeface="標楷體" pitchFamily="65" charset="-120"/>
              </a:rPr>
              <a:t>(</a:t>
            </a:r>
            <a:r>
              <a:rPr lang="zh-TW" altLang="en-US" dirty="0" smtClean="0">
                <a:ea typeface="標楷體" pitchFamily="65" charset="-120"/>
              </a:rPr>
              <a:t>續</a:t>
            </a:r>
            <a:r>
              <a:rPr lang="en-US" altLang="zh-TW" dirty="0" smtClean="0">
                <a:ea typeface="標楷體" pitchFamily="65" charset="-120"/>
              </a:rPr>
              <a:t>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39552" y="1340768"/>
          <a:ext cx="8136904" cy="38970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5522"/>
                <a:gridCol w="4105105"/>
                <a:gridCol w="1026277"/>
              </a:tblGrid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金呈益企業有限公司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台中市大里區西湖路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135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壯鋼機械股份有限公司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台中市西屯區工業十二路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1-2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新鷹精器股份有限公司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高雄市燕巢區角宿里四林路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 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信錦企業股份有限公司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新北市新莊區民安路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403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</a:t>
                      </a:r>
                      <a:endParaRPr lang="zh-TW" altLang="en-US" sz="1800" b="1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宏泰工業有限公司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台南市永康區和平東路７９號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２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圖片 4" descr="6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9353" y="5544616"/>
            <a:ext cx="1423373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暑期校外實習合作廠商一覽表</a:t>
            </a:r>
            <a:r>
              <a:rPr lang="en-US" altLang="zh-TW" dirty="0" smtClean="0">
                <a:ea typeface="標楷體" pitchFamily="65" charset="-120"/>
              </a:rPr>
              <a:t>(</a:t>
            </a:r>
            <a:r>
              <a:rPr lang="zh-TW" altLang="en-US" dirty="0" smtClean="0">
                <a:ea typeface="標楷體" pitchFamily="65" charset="-120"/>
              </a:rPr>
              <a:t>續</a:t>
            </a:r>
            <a:r>
              <a:rPr lang="en-US" altLang="zh-TW" dirty="0" smtClean="0">
                <a:ea typeface="標楷體" pitchFamily="65" charset="-120"/>
              </a:rPr>
              <a:t>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79512" y="1556792"/>
          <a:ext cx="8676456" cy="30109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87823"/>
                <a:gridCol w="3996953"/>
                <a:gridCol w="719916"/>
                <a:gridCol w="971764"/>
              </a:tblGrid>
              <a:tr h="62952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備註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8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胡連精密股份有限公司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新北市汐止區環河街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2039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協祥機械工業股份有限公司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新竹縣湖口鄉新竹工業區光復北路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531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華美光學科技股份有限公司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台南市安定區中沙里沙崙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30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標楷體" pitchFamily="65" charset="-120"/>
                          <a:ea typeface="標楷體" pitchFamily="65" charset="-120"/>
                        </a:rPr>
                        <a:t>需會使用</a:t>
                      </a:r>
                      <a:r>
                        <a:rPr lang="en-US" altLang="zh-TW" sz="1400" b="1" dirty="0" err="1" smtClean="0">
                          <a:latin typeface="標楷體" pitchFamily="65" charset="-120"/>
                          <a:ea typeface="標楷體" pitchFamily="65" charset="-120"/>
                        </a:rPr>
                        <a:t>Moldex</a:t>
                      </a:r>
                      <a:endParaRPr lang="en-US" altLang="zh-TW" sz="1400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標楷體" pitchFamily="65" charset="-120"/>
                          <a:ea typeface="標楷體" pitchFamily="65" charset="-120"/>
                        </a:rPr>
                        <a:t>軟體</a:t>
                      </a:r>
                    </a:p>
                  </a:txBody>
                  <a:tcPr anchor="ctr"/>
                </a:tc>
              </a:tr>
              <a:tr h="531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三星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台南市歸仁區中山路三段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355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endParaRPr lang="zh-TW" altLang="en-US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7368261" y="2843644"/>
            <a:ext cx="300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187624" y="1336137"/>
          <a:ext cx="7008440" cy="4325111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847349"/>
                <a:gridCol w="5161091"/>
              </a:tblGrid>
              <a:tr h="793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弘森實業股份有限公司</a:t>
                      </a:r>
                    </a:p>
                  </a:txBody>
                  <a:tcPr anchor="ctr"/>
                </a:tc>
              </a:tr>
              <a:tr h="793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高雄市湖內區忠孝街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191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79394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114933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程式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(NC)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研習、實際操作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793943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每人每月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天以上者每天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700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補貼，供午餐。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40768"/>
          <a:ext cx="6576392" cy="448490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高準精密工業股份有限公司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高雄市楠梓區楠梓加工區東二街一號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塑膠模具的瞭解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塑膠射出的參與以及外觀品檢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包裝等製程實習參與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金屬單沖壓模具與連續沖壓模具的瞭解以及實際工作的實習參與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公司內組立產品的實習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給付最低基本工資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</TotalTime>
  <Words>1130</Words>
  <Application>Microsoft Office PowerPoint</Application>
  <PresentationFormat>如螢幕大小 (4:3)</PresentationFormat>
  <Paragraphs>270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  </vt:lpstr>
      <vt:lpstr>投影片 2</vt:lpstr>
      <vt:lpstr>投影片 3</vt:lpstr>
      <vt:lpstr>投影片 4</vt:lpstr>
      <vt:lpstr>暑期校外實習合作廠商一覽表</vt:lpstr>
      <vt:lpstr>暑期校外實習合作廠商一覽表(續)</vt:lpstr>
      <vt:lpstr>暑期校外實習合作廠商一覽表(續)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</vt:vector>
  </TitlesOfParts>
  <Company>kuas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101</cp:revision>
  <dcterms:created xsi:type="dcterms:W3CDTF">2013-03-07T00:51:15Z</dcterms:created>
  <dcterms:modified xsi:type="dcterms:W3CDTF">2013-05-02T07:11:29Z</dcterms:modified>
</cp:coreProperties>
</file>